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BB1FCC-68A8-4D76-BAA9-C9A2A57164B3}" type="datetimeFigureOut">
              <a:rPr lang="en-PH" smtClean="0"/>
              <a:pPr/>
              <a:t>7/8/2010</a:t>
            </a:fld>
            <a:endParaRPr lang="en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4FD9E0-EC57-4A52-BCBF-F273D41D91D7}" type="slidenum">
              <a:rPr lang="en-PH" smtClean="0"/>
              <a:pPr/>
              <a:t>‹#›</a:t>
            </a:fld>
            <a:endParaRPr lang="en-P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89A4E-955D-46B7-890C-E7BC17BB2BD5}" type="slidenum">
              <a:rPr lang="en-PH" smtClean="0"/>
              <a:pPr/>
              <a:t>6</a:t>
            </a:fld>
            <a:endParaRPr lang="en-P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7D771-9B39-430A-9869-335C40DAB545}" type="datetimeFigureOut">
              <a:rPr lang="en-PH" smtClean="0"/>
              <a:pPr/>
              <a:t>7/8/2010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E1A01-3E49-45D0-8B20-C7DCBC989E67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7D771-9B39-430A-9869-335C40DAB545}" type="datetimeFigureOut">
              <a:rPr lang="en-PH" smtClean="0"/>
              <a:pPr/>
              <a:t>7/8/2010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E1A01-3E49-45D0-8B20-C7DCBC989E67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7D771-9B39-430A-9869-335C40DAB545}" type="datetimeFigureOut">
              <a:rPr lang="en-PH" smtClean="0"/>
              <a:pPr/>
              <a:t>7/8/2010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E1A01-3E49-45D0-8B20-C7DCBC989E67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7D771-9B39-430A-9869-335C40DAB545}" type="datetimeFigureOut">
              <a:rPr lang="en-PH" smtClean="0"/>
              <a:pPr/>
              <a:t>7/8/2010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E1A01-3E49-45D0-8B20-C7DCBC989E67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7D771-9B39-430A-9869-335C40DAB545}" type="datetimeFigureOut">
              <a:rPr lang="en-PH" smtClean="0"/>
              <a:pPr/>
              <a:t>7/8/2010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E1A01-3E49-45D0-8B20-C7DCBC989E67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7D771-9B39-430A-9869-335C40DAB545}" type="datetimeFigureOut">
              <a:rPr lang="en-PH" smtClean="0"/>
              <a:pPr/>
              <a:t>7/8/2010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E1A01-3E49-45D0-8B20-C7DCBC989E67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7D771-9B39-430A-9869-335C40DAB545}" type="datetimeFigureOut">
              <a:rPr lang="en-PH" smtClean="0"/>
              <a:pPr/>
              <a:t>7/8/2010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E1A01-3E49-45D0-8B20-C7DCBC989E67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7D771-9B39-430A-9869-335C40DAB545}" type="datetimeFigureOut">
              <a:rPr lang="en-PH" smtClean="0"/>
              <a:pPr/>
              <a:t>7/8/2010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E1A01-3E49-45D0-8B20-C7DCBC989E67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7D771-9B39-430A-9869-335C40DAB545}" type="datetimeFigureOut">
              <a:rPr lang="en-PH" smtClean="0"/>
              <a:pPr/>
              <a:t>7/8/2010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E1A01-3E49-45D0-8B20-C7DCBC989E67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7D771-9B39-430A-9869-335C40DAB545}" type="datetimeFigureOut">
              <a:rPr lang="en-PH" smtClean="0"/>
              <a:pPr/>
              <a:t>7/8/2010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E1A01-3E49-45D0-8B20-C7DCBC989E67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7D771-9B39-430A-9869-335C40DAB545}" type="datetimeFigureOut">
              <a:rPr lang="en-PH" smtClean="0"/>
              <a:pPr/>
              <a:t>7/8/2010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E1A01-3E49-45D0-8B20-C7DCBC989E67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7D771-9B39-430A-9869-335C40DAB545}" type="datetimeFigureOut">
              <a:rPr lang="en-PH" smtClean="0"/>
              <a:pPr/>
              <a:t>7/8/2010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E1A01-3E49-45D0-8B20-C7DCBC989E67}" type="slidenum">
              <a:rPr lang="en-PH" smtClean="0"/>
              <a:pPr/>
              <a:t>‹#›</a:t>
            </a:fld>
            <a:endParaRPr lang="en-P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engl278w.wordpress.com/2008/12/04/literature-definitions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772400" cy="1470025"/>
          </a:xfrm>
        </p:spPr>
        <p:txBody>
          <a:bodyPr/>
          <a:lstStyle/>
          <a:p>
            <a:r>
              <a:rPr lang="en-PH" u="sng" dirty="0" smtClean="0"/>
              <a:t>OUR</a:t>
            </a:r>
            <a:r>
              <a:rPr lang="en-PH" dirty="0" smtClean="0"/>
              <a:t> WORKING DEFINITION OF LITERATURE:</a:t>
            </a:r>
            <a:endParaRPr lang="en-PH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3200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PH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2667000"/>
            <a:ext cx="8305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PH" sz="3600" i="1" dirty="0" smtClean="0"/>
              <a:t>  “Literature is </a:t>
            </a:r>
            <a:r>
              <a:rPr lang="en-PH" sz="3600" i="1" u="sng" dirty="0" smtClean="0"/>
              <a:t>writing</a:t>
            </a:r>
            <a:r>
              <a:rPr lang="en-PH" sz="3600" i="1" dirty="0" smtClean="0"/>
              <a:t> that is considered by both </a:t>
            </a:r>
            <a:r>
              <a:rPr lang="en-PH" sz="3600" i="1" u="sng" dirty="0" smtClean="0"/>
              <a:t>critics</a:t>
            </a:r>
            <a:r>
              <a:rPr lang="en-PH" sz="3600" i="1" dirty="0" smtClean="0"/>
              <a:t> and </a:t>
            </a:r>
            <a:r>
              <a:rPr lang="en-PH" sz="3600" i="1" u="sng" dirty="0" smtClean="0"/>
              <a:t>consumers</a:t>
            </a:r>
            <a:r>
              <a:rPr lang="en-PH" sz="3600" i="1" dirty="0" smtClean="0"/>
              <a:t> to be of a </a:t>
            </a:r>
            <a:r>
              <a:rPr lang="en-PH" sz="3600" i="1" u="sng" dirty="0" smtClean="0"/>
              <a:t>high quality </a:t>
            </a:r>
            <a:r>
              <a:rPr lang="en-PH" sz="3600" i="1" dirty="0" smtClean="0"/>
              <a:t>and </a:t>
            </a:r>
            <a:r>
              <a:rPr lang="en-PH" sz="3600" i="1" u="sng" dirty="0" smtClean="0"/>
              <a:t>cultural value</a:t>
            </a:r>
            <a:r>
              <a:rPr lang="en-PH" sz="3600" i="1" dirty="0" smtClean="0"/>
              <a:t>, in which the </a:t>
            </a:r>
            <a:r>
              <a:rPr lang="en-PH" sz="3600" i="1" u="sng" dirty="0" smtClean="0"/>
              <a:t>creative use of language</a:t>
            </a:r>
            <a:r>
              <a:rPr lang="en-PH" sz="3600" i="1" dirty="0" smtClean="0"/>
              <a:t> is </a:t>
            </a:r>
            <a:r>
              <a:rPr lang="en-PH" sz="3600" i="1" u="sng" dirty="0" smtClean="0"/>
              <a:t>prominent</a:t>
            </a:r>
            <a:r>
              <a:rPr lang="en-PH" sz="3600" i="1" dirty="0" smtClean="0"/>
              <a:t>.”</a:t>
            </a:r>
            <a:endParaRPr lang="en-US" sz="3600" dirty="0" smtClean="0"/>
          </a:p>
          <a:p>
            <a:endParaRPr lang="en-US" sz="3600" dirty="0"/>
          </a:p>
        </p:txBody>
      </p:sp>
      <p:sp>
        <p:nvSpPr>
          <p:cNvPr id="20" name="Rectangle 19"/>
          <p:cNvSpPr/>
          <p:nvPr/>
        </p:nvSpPr>
        <p:spPr>
          <a:xfrm>
            <a:off x="1371600" y="1295400"/>
            <a:ext cx="7391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u="sng" dirty="0" smtClean="0">
                <a:hlinkClick r:id="rId2"/>
              </a:rPr>
              <a:t>http://engl278w.wordpress.com/2008/12/04/literature-definitions/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PH" dirty="0" smtClean="0"/>
              <a:t>WORLD LITERATURE</a:t>
            </a:r>
            <a:endParaRPr lang="en-PH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12192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PH" sz="6500" i="1" dirty="0" smtClean="0"/>
              <a:t>God is a global God.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PH" sz="6000" i="1" dirty="0" smtClean="0"/>
              <a:t>He has always cared about the entire world.</a:t>
            </a:r>
            <a:r>
              <a:rPr lang="en-PH" sz="6500" i="1" dirty="0" smtClean="0"/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1828800" y="2971800"/>
            <a:ext cx="5486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PH" i="1" dirty="0" smtClean="0"/>
              <a:t>"God so loved the world...." (John 3:16) From the beginning He has wanted family members from every nation He created. </a:t>
            </a:r>
          </a:p>
          <a:p>
            <a:pPr lvl="0" algn="ctr">
              <a:spcBef>
                <a:spcPct val="0"/>
              </a:spcBef>
              <a:defRPr/>
            </a:pPr>
            <a:endParaRPr lang="en-PH" i="1" dirty="0" smtClean="0"/>
          </a:p>
          <a:p>
            <a:pPr lvl="0" algn="ctr">
              <a:spcBef>
                <a:spcPct val="0"/>
              </a:spcBef>
              <a:defRPr/>
            </a:pPr>
            <a:r>
              <a:rPr lang="en-PH" i="1" dirty="0" smtClean="0"/>
              <a:t>The Bible says, "From one person God made all nations who live on earth, and he decided when and where every nation would be." (Acts 17:26)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PH" dirty="0" smtClean="0"/>
              <a:t>WORLD LITERATURE</a:t>
            </a:r>
            <a:endParaRPr lang="en-PH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12192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PH" sz="6500" i="1" dirty="0" smtClean="0"/>
              <a:t>God is a global God.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PH" sz="6000" i="1" dirty="0" smtClean="0"/>
              <a:t>He has always cared about the entire world.</a:t>
            </a:r>
            <a:r>
              <a:rPr lang="en-PH" sz="6500" i="1" dirty="0" smtClean="0"/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1828800" y="3124200"/>
            <a:ext cx="5486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PH" dirty="0" smtClean="0"/>
              <a:t>We're more connected than we realize and God can use that connectedness as a means for us to </a:t>
            </a:r>
            <a:r>
              <a:rPr lang="en-PH" dirty="0" err="1" smtClean="0"/>
              <a:t>fulfill</a:t>
            </a:r>
            <a:r>
              <a:rPr lang="en-PH" dirty="0" smtClean="0"/>
              <a:t> his Great Commission. Jesus gave us a pattern for such involvement: </a:t>
            </a:r>
          </a:p>
          <a:p>
            <a:pPr lvl="0" algn="ctr">
              <a:spcBef>
                <a:spcPct val="0"/>
              </a:spcBef>
              <a:defRPr/>
            </a:pPr>
            <a:endParaRPr lang="en-PH" dirty="0" smtClean="0"/>
          </a:p>
          <a:p>
            <a:pPr lvl="0" algn="ctr">
              <a:spcBef>
                <a:spcPct val="0"/>
              </a:spcBef>
              <a:defRPr/>
            </a:pPr>
            <a:r>
              <a:rPr lang="en-PH" i="1" dirty="0" smtClean="0"/>
              <a:t>"... You will tell everyone about me in Jerusalem, in all Judea, in Samaria, and everywhere in the world." 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PH" dirty="0" smtClean="0"/>
              <a:t>(Acts 1:8)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971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PH" sz="6000" b="1" u="sng" dirty="0" smtClean="0">
                <a:latin typeface="Akbar" pitchFamily="2" charset="0"/>
              </a:rPr>
              <a:t>S</a:t>
            </a:r>
            <a:r>
              <a:rPr lang="en-PH" b="1" u="sng" dirty="0" smtClean="0">
                <a:latin typeface="Akbar" pitchFamily="2" charset="0"/>
              </a:rPr>
              <a:t>IGNIFICANT </a:t>
            </a:r>
            <a:r>
              <a:rPr lang="en-PH" sz="6000" b="1" u="sng" dirty="0" smtClean="0">
                <a:latin typeface="Akbar" pitchFamily="2" charset="0"/>
              </a:rPr>
              <a:t>H</a:t>
            </a:r>
            <a:r>
              <a:rPr lang="en-PH" b="1" u="sng" dirty="0" smtClean="0">
                <a:latin typeface="Akbar" pitchFamily="2" charset="0"/>
              </a:rPr>
              <a:t>UMAN </a:t>
            </a:r>
            <a:r>
              <a:rPr lang="en-PH" sz="6000" b="1" u="sng" dirty="0" smtClean="0">
                <a:latin typeface="Akbar" pitchFamily="2" charset="0"/>
              </a:rPr>
              <a:t>E</a:t>
            </a:r>
            <a:r>
              <a:rPr lang="en-PH" b="1" u="sng" dirty="0" smtClean="0">
                <a:latin typeface="Akbar" pitchFamily="2" charset="0"/>
              </a:rPr>
              <a:t>XPERIENCES</a:t>
            </a:r>
            <a:r>
              <a:rPr lang="en-PH" dirty="0" smtClean="0">
                <a:latin typeface="Akbar" pitchFamily="2" charset="0"/>
              </a:rPr>
              <a:t/>
            </a:r>
            <a:br>
              <a:rPr lang="en-PH" dirty="0" smtClean="0">
                <a:latin typeface="Akbar" pitchFamily="2" charset="0"/>
              </a:rPr>
            </a:br>
            <a:endParaRPr lang="en-PH" dirty="0">
              <a:latin typeface="Akbar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9906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PH" sz="4400" dirty="0" smtClean="0">
                <a:latin typeface="Akbar" pitchFamily="2" charset="0"/>
                <a:ea typeface="+mj-ea"/>
                <a:cs typeface="+mj-cs"/>
              </a:rPr>
              <a:t>is important to you and me because we all share</a:t>
            </a:r>
            <a:endParaRPr kumimoji="0" lang="en-PH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kbar" pitchFamily="2" charset="0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5800" y="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PH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WORLD LITERATURE</a:t>
            </a:r>
            <a:endParaRPr kumimoji="0" lang="en-PH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09600" y="48768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PH" sz="4400" dirty="0" smtClean="0">
                <a:latin typeface="Akbar" pitchFamily="2" charset="0"/>
                <a:ea typeface="+mj-ea"/>
                <a:cs typeface="+mj-cs"/>
              </a:rPr>
              <a:t>“Everything that happens to you is significant, and it’s an experience that happened to someone else, in one form or another.”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PH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kbar" pitchFamily="2" charset="0"/>
                <a:ea typeface="+mj-ea"/>
                <a:cs typeface="+mj-cs"/>
              </a:rPr>
              <a:t>(Fr. Joseph </a:t>
            </a:r>
            <a:r>
              <a:rPr kumimoji="0" lang="en-PH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kbar" pitchFamily="2" charset="0"/>
                <a:ea typeface="+mj-ea"/>
                <a:cs typeface="+mj-cs"/>
              </a:rPr>
              <a:t>Galdon</a:t>
            </a:r>
            <a:r>
              <a:rPr kumimoji="0" lang="en-PH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kbar" pitchFamily="2" charset="0"/>
                <a:ea typeface="+mj-ea"/>
                <a:cs typeface="+mj-cs"/>
              </a:rPr>
              <a:t>, S.J.)</a:t>
            </a:r>
            <a:endParaRPr kumimoji="0" lang="en-PH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kbar" pitchFamily="2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-228600" y="914400"/>
            <a:ext cx="42672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PH" sz="4400" i="1" dirty="0" smtClean="0">
                <a:latin typeface="Akbar" pitchFamily="2" charset="0"/>
                <a:ea typeface="+mj-ea"/>
                <a:cs typeface="+mj-cs"/>
              </a:rPr>
              <a:t>“Mother To Son”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PH" sz="2800" dirty="0" smtClean="0">
                <a:latin typeface="Akbar" pitchFamily="2" charset="0"/>
                <a:ea typeface="+mj-ea"/>
                <a:cs typeface="+mj-cs"/>
              </a:rPr>
              <a:t>b</a:t>
            </a:r>
            <a:r>
              <a:rPr kumimoji="0" lang="en-PH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kbar" pitchFamily="2" charset="0"/>
                <a:ea typeface="+mj-ea"/>
                <a:cs typeface="+mj-cs"/>
              </a:rPr>
              <a:t>y</a:t>
            </a:r>
            <a:r>
              <a:rPr kumimoji="0" lang="en-PH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kbar" pitchFamily="2" charset="0"/>
                <a:ea typeface="+mj-ea"/>
                <a:cs typeface="+mj-cs"/>
              </a:rPr>
              <a:t> </a:t>
            </a:r>
            <a:r>
              <a:rPr kumimoji="0" lang="en-PH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kbar" pitchFamily="2" charset="0"/>
                <a:ea typeface="+mj-ea"/>
                <a:cs typeface="+mj-cs"/>
              </a:rPr>
              <a:t>Langston Hughes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-457200"/>
            <a:ext cx="25908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PH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Example:</a:t>
            </a:r>
            <a:endParaRPr kumimoji="0" lang="en-PH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267200" y="533400"/>
            <a:ext cx="45720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Well, son, I'll tell you:</a:t>
            </a:r>
            <a:br>
              <a:rPr lang="en-US" dirty="0" smtClean="0"/>
            </a:br>
            <a:r>
              <a:rPr lang="en-US" dirty="0" smtClean="0"/>
              <a:t>Life for me </a:t>
            </a:r>
            <a:r>
              <a:rPr lang="en-US" dirty="0" err="1" smtClean="0"/>
              <a:t>ain't</a:t>
            </a:r>
            <a:r>
              <a:rPr lang="en-US" dirty="0" smtClean="0"/>
              <a:t> been no crystal stair.</a:t>
            </a:r>
            <a:br>
              <a:rPr lang="en-US" dirty="0" smtClean="0"/>
            </a:br>
            <a:r>
              <a:rPr lang="en-US" dirty="0" smtClean="0"/>
              <a:t>It's had tacks in it,</a:t>
            </a:r>
            <a:br>
              <a:rPr lang="en-US" dirty="0" smtClean="0"/>
            </a:br>
            <a:r>
              <a:rPr lang="en-US" dirty="0" smtClean="0"/>
              <a:t>And splinters,</a:t>
            </a:r>
            <a:br>
              <a:rPr lang="en-US" dirty="0" smtClean="0"/>
            </a:br>
            <a:r>
              <a:rPr lang="en-US" dirty="0" smtClean="0"/>
              <a:t>And boards torn up,</a:t>
            </a:r>
            <a:br>
              <a:rPr lang="en-US" dirty="0" smtClean="0"/>
            </a:br>
            <a:r>
              <a:rPr lang="en-US" dirty="0" smtClean="0"/>
              <a:t>And places with no carpet on the floor—</a:t>
            </a:r>
            <a:br>
              <a:rPr lang="en-US" dirty="0" smtClean="0"/>
            </a:br>
            <a:r>
              <a:rPr lang="en-US" dirty="0" smtClean="0"/>
              <a:t>Bare.</a:t>
            </a:r>
            <a:br>
              <a:rPr lang="en-US" dirty="0" smtClean="0"/>
            </a:br>
            <a:r>
              <a:rPr lang="en-US" dirty="0" smtClean="0"/>
              <a:t>But all the time </a:t>
            </a:r>
            <a:br>
              <a:rPr lang="en-US" dirty="0" smtClean="0"/>
            </a:br>
            <a:r>
              <a:rPr lang="en-US" dirty="0" err="1" smtClean="0"/>
              <a:t>I'se</a:t>
            </a:r>
            <a:r>
              <a:rPr lang="en-US" dirty="0" smtClean="0"/>
              <a:t> been a-</a:t>
            </a:r>
            <a:r>
              <a:rPr lang="en-US" dirty="0" err="1" smtClean="0"/>
              <a:t>climbin</a:t>
            </a:r>
            <a:r>
              <a:rPr lang="en-US" dirty="0" smtClean="0"/>
              <a:t>' on,</a:t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 err="1" smtClean="0"/>
              <a:t>reachin</a:t>
            </a:r>
            <a:r>
              <a:rPr lang="en-US" dirty="0" smtClean="0"/>
              <a:t>' </a:t>
            </a:r>
            <a:r>
              <a:rPr lang="en-US" dirty="0" err="1" smtClean="0"/>
              <a:t>landin's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 err="1" smtClean="0"/>
              <a:t>turnin</a:t>
            </a:r>
            <a:r>
              <a:rPr lang="en-US" dirty="0" smtClean="0"/>
              <a:t>' corners,</a:t>
            </a:r>
            <a:br>
              <a:rPr lang="en-US" dirty="0" smtClean="0"/>
            </a:br>
            <a:r>
              <a:rPr lang="en-US" dirty="0" smtClean="0"/>
              <a:t>And sometimes </a:t>
            </a:r>
            <a:r>
              <a:rPr lang="en-US" dirty="0" err="1" smtClean="0"/>
              <a:t>goin</a:t>
            </a:r>
            <a:r>
              <a:rPr lang="en-US" dirty="0" smtClean="0"/>
              <a:t>' in the dark</a:t>
            </a:r>
            <a:br>
              <a:rPr lang="en-US" dirty="0" smtClean="0"/>
            </a:br>
            <a:r>
              <a:rPr lang="en-US" dirty="0" smtClean="0"/>
              <a:t>Where there </a:t>
            </a:r>
            <a:r>
              <a:rPr lang="en-US" dirty="0" err="1" smtClean="0"/>
              <a:t>ain't</a:t>
            </a:r>
            <a:r>
              <a:rPr lang="en-US" dirty="0" smtClean="0"/>
              <a:t> been no light.</a:t>
            </a:r>
            <a:br>
              <a:rPr lang="en-US" dirty="0" smtClean="0"/>
            </a:br>
            <a:r>
              <a:rPr lang="en-US" dirty="0" smtClean="0"/>
              <a:t>So, boy, don't you turn back.</a:t>
            </a:r>
            <a:br>
              <a:rPr lang="en-US" dirty="0" smtClean="0"/>
            </a:br>
            <a:r>
              <a:rPr lang="en-US" dirty="0" smtClean="0"/>
              <a:t>Don't you set down on the steps.</a:t>
            </a:r>
            <a:br>
              <a:rPr lang="en-US" dirty="0" smtClean="0"/>
            </a:br>
            <a:r>
              <a:rPr lang="en-US" dirty="0" smtClean="0"/>
              <a:t>'Cause you finds it's kinder hard.</a:t>
            </a:r>
            <a:br>
              <a:rPr lang="en-US" dirty="0" smtClean="0"/>
            </a:br>
            <a:r>
              <a:rPr lang="en-US" dirty="0" smtClean="0"/>
              <a:t>Don't you fall now—</a:t>
            </a:r>
            <a:br>
              <a:rPr lang="en-US" dirty="0" smtClean="0"/>
            </a:br>
            <a:r>
              <a:rPr lang="en-US" dirty="0" smtClean="0"/>
              <a:t>For </a:t>
            </a:r>
            <a:r>
              <a:rPr lang="en-US" dirty="0" err="1" smtClean="0"/>
              <a:t>I'se</a:t>
            </a:r>
            <a:r>
              <a:rPr lang="en-US" dirty="0" smtClean="0"/>
              <a:t> still </a:t>
            </a:r>
            <a:r>
              <a:rPr lang="en-US" dirty="0" err="1" smtClean="0"/>
              <a:t>goin</a:t>
            </a:r>
            <a:r>
              <a:rPr lang="en-US" dirty="0" smtClean="0"/>
              <a:t>', honey,</a:t>
            </a:r>
            <a:br>
              <a:rPr lang="en-US" dirty="0" smtClean="0"/>
            </a:br>
            <a:r>
              <a:rPr lang="en-US" dirty="0" err="1" smtClean="0"/>
              <a:t>I'se</a:t>
            </a:r>
            <a:r>
              <a:rPr lang="en-US" dirty="0" smtClean="0"/>
              <a:t> still </a:t>
            </a:r>
            <a:r>
              <a:rPr lang="en-US" dirty="0" err="1" smtClean="0"/>
              <a:t>climbin</a:t>
            </a:r>
            <a:r>
              <a:rPr lang="en-US" dirty="0" smtClean="0"/>
              <a:t>',</a:t>
            </a:r>
            <a:br>
              <a:rPr lang="en-US" dirty="0" smtClean="0"/>
            </a:br>
            <a:r>
              <a:rPr lang="en-US" dirty="0" smtClean="0"/>
              <a:t>And life for me </a:t>
            </a:r>
            <a:r>
              <a:rPr lang="en-US" dirty="0" err="1" smtClean="0"/>
              <a:t>ain't</a:t>
            </a:r>
            <a:r>
              <a:rPr lang="en-US" dirty="0" smtClean="0"/>
              <a:t> been no crystal stair. 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" name="Picture 9" descr="langston_hugh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514600"/>
            <a:ext cx="3052286" cy="388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ingle Corner Rectangle 4"/>
          <p:cNvSpPr/>
          <p:nvPr/>
        </p:nvSpPr>
        <p:spPr>
          <a:xfrm>
            <a:off x="0" y="1295400"/>
            <a:ext cx="9144000" cy="1219200"/>
          </a:xfrm>
          <a:prstGeom prst="round1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0"/>
            <a:ext cx="8229600" cy="2133600"/>
          </a:xfrm>
        </p:spPr>
        <p:txBody>
          <a:bodyPr>
            <a:noAutofit/>
          </a:bodyPr>
          <a:lstStyle/>
          <a:p>
            <a:r>
              <a:rPr lang="en-PH" sz="4000" u="sng" dirty="0" smtClean="0">
                <a:latin typeface="Akbar" pitchFamily="2" charset="0"/>
              </a:rPr>
              <a:t>ESSAY QUIZ 1</a:t>
            </a:r>
            <a:r>
              <a:rPr lang="en-PH" sz="4000" dirty="0" smtClean="0">
                <a:latin typeface="Akbar" pitchFamily="2" charset="0"/>
              </a:rPr>
              <a:t>:</a:t>
            </a:r>
            <a:br>
              <a:rPr lang="en-PH" sz="4000" dirty="0" smtClean="0">
                <a:latin typeface="Akbar" pitchFamily="2" charset="0"/>
              </a:rPr>
            </a:br>
            <a:r>
              <a:rPr lang="en-PH" sz="4000" dirty="0" smtClean="0">
                <a:latin typeface="Akbar" pitchFamily="2" charset="0"/>
              </a:rPr>
              <a:t/>
            </a:r>
            <a:br>
              <a:rPr lang="en-PH" sz="4000" dirty="0" smtClean="0">
                <a:latin typeface="Akbar" pitchFamily="2" charset="0"/>
              </a:rPr>
            </a:br>
            <a:r>
              <a:rPr lang="en-PH" sz="4000" dirty="0" smtClean="0">
                <a:latin typeface="Akbar" pitchFamily="2" charset="0"/>
              </a:rPr>
              <a:t>My advice to my future son or daughter</a:t>
            </a:r>
            <a:br>
              <a:rPr lang="en-PH" sz="4000" dirty="0" smtClean="0">
                <a:latin typeface="Akbar" pitchFamily="2" charset="0"/>
              </a:rPr>
            </a:br>
            <a:r>
              <a:rPr lang="en-PH" sz="4000" dirty="0" smtClean="0">
                <a:latin typeface="Akbar" pitchFamily="2" charset="0"/>
              </a:rPr>
              <a:t/>
            </a:r>
            <a:br>
              <a:rPr lang="en-PH" sz="4000" dirty="0" smtClean="0">
                <a:latin typeface="Akbar" pitchFamily="2" charset="0"/>
              </a:rPr>
            </a:br>
            <a:r>
              <a:rPr lang="en-PH" sz="4000" dirty="0" smtClean="0">
                <a:solidFill>
                  <a:srgbClr val="00B050"/>
                </a:solidFill>
                <a:latin typeface="Akbar" pitchFamily="2" charset="0"/>
              </a:rPr>
              <a:t>Format: 2 paragraphs, title</a:t>
            </a:r>
            <a:br>
              <a:rPr lang="en-PH" sz="4000" dirty="0" smtClean="0">
                <a:solidFill>
                  <a:srgbClr val="00B050"/>
                </a:solidFill>
                <a:latin typeface="Akbar" pitchFamily="2" charset="0"/>
              </a:rPr>
            </a:br>
            <a:r>
              <a:rPr lang="en-PH" sz="4000" dirty="0" smtClean="0">
                <a:solidFill>
                  <a:srgbClr val="00B050"/>
                </a:solidFill>
                <a:latin typeface="Akbar" pitchFamily="2" charset="0"/>
              </a:rPr>
              <a:t>Scoring: </a:t>
            </a:r>
            <a:r>
              <a:rPr lang="en-PH" sz="4000" dirty="0" smtClean="0">
                <a:latin typeface="Akbar" pitchFamily="2" charset="0"/>
              </a:rPr>
              <a:t/>
            </a:r>
            <a:br>
              <a:rPr lang="en-PH" sz="4000" dirty="0" smtClean="0">
                <a:latin typeface="Akbar" pitchFamily="2" charset="0"/>
              </a:rPr>
            </a:br>
            <a:r>
              <a:rPr lang="en-PH" sz="4000" dirty="0" smtClean="0">
                <a:solidFill>
                  <a:srgbClr val="FF0000"/>
                </a:solidFill>
                <a:latin typeface="Akbar" pitchFamily="2" charset="0"/>
              </a:rPr>
              <a:t>Content  4pts.</a:t>
            </a:r>
            <a:br>
              <a:rPr lang="en-PH" sz="4000" dirty="0" smtClean="0">
                <a:solidFill>
                  <a:srgbClr val="FF0000"/>
                </a:solidFill>
                <a:latin typeface="Akbar" pitchFamily="2" charset="0"/>
              </a:rPr>
            </a:br>
            <a:r>
              <a:rPr lang="en-PH" sz="4000" dirty="0" smtClean="0">
                <a:solidFill>
                  <a:srgbClr val="FF0000"/>
                </a:solidFill>
                <a:latin typeface="Akbar" pitchFamily="2" charset="0"/>
              </a:rPr>
              <a:t>Organization 3pts</a:t>
            </a:r>
            <a:br>
              <a:rPr lang="en-PH" sz="4000" dirty="0" smtClean="0">
                <a:solidFill>
                  <a:srgbClr val="FF0000"/>
                </a:solidFill>
                <a:latin typeface="Akbar" pitchFamily="2" charset="0"/>
              </a:rPr>
            </a:br>
            <a:r>
              <a:rPr lang="en-PH" sz="4000" dirty="0" smtClean="0">
                <a:solidFill>
                  <a:srgbClr val="FF0000"/>
                </a:solidFill>
                <a:latin typeface="Akbar" pitchFamily="2" charset="0"/>
              </a:rPr>
              <a:t>Grammar, Spelling, Penmanship  3pts</a:t>
            </a:r>
            <a:endParaRPr lang="en-PH" sz="4000" dirty="0">
              <a:solidFill>
                <a:srgbClr val="FF0000"/>
              </a:solidFill>
              <a:latin typeface="Akbar" pitchFamily="2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25146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PH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>
            <a:normAutofit/>
          </a:bodyPr>
          <a:lstStyle/>
          <a:p>
            <a:r>
              <a:rPr lang="en-PH" sz="3200" dirty="0" smtClean="0"/>
              <a:t>PERFORMANCE TASK 1:</a:t>
            </a:r>
            <a:endParaRPr lang="en-PH" sz="32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62000" y="9906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PH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ROUND-TABLE DISCUSSIONS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PH" sz="4400" dirty="0" smtClean="0">
                <a:latin typeface="+mj-lt"/>
                <a:ea typeface="+mj-ea"/>
                <a:cs typeface="+mj-cs"/>
              </a:rPr>
              <a:t>(RTD, 1</a:t>
            </a:r>
            <a:r>
              <a:rPr lang="en-PH" sz="4400" baseline="30000" dirty="0" smtClean="0">
                <a:latin typeface="+mj-lt"/>
                <a:ea typeface="+mj-ea"/>
                <a:cs typeface="+mj-cs"/>
              </a:rPr>
              <a:t>st</a:t>
            </a:r>
            <a:r>
              <a:rPr lang="en-PH" sz="4400" dirty="0" smtClean="0">
                <a:latin typeface="+mj-lt"/>
                <a:ea typeface="+mj-ea"/>
                <a:cs typeface="+mj-cs"/>
              </a:rPr>
              <a:t> quarter)</a:t>
            </a:r>
            <a:endParaRPr kumimoji="0" lang="en-PH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304800" y="2333685"/>
            <a:ext cx="8534400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PH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kumimoji="0" lang="en-PH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Form 7 groups, 1 for each geographical division.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kumimoji="0" lang="en-P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Each group or round table will have only 45 minutes to go through the process of discussing the selected literary work.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kumimoji="0" lang="en-P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Discuss the work from the</a:t>
            </a:r>
            <a:r>
              <a:rPr kumimoji="0" lang="en-PH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spotlighted country</a:t>
            </a:r>
            <a:r>
              <a:rPr kumimoji="0" lang="en-P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based on prior knowledge (what they learned in other classes, in their own reading, etc.),geographical and cultural significance (Go Google Maps!)  and “Significant Human Experience”. </a:t>
            </a:r>
            <a:r>
              <a:rPr lang="en-PH" sz="1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Discuss figurative language, imagery and poetic devices for poetry, and narrative devices for fiction. At least 5 vocabulary words must also be discussed.</a:t>
            </a:r>
            <a:endParaRPr kumimoji="0" lang="en-PH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en-PH" sz="1600" dirty="0" smtClean="0">
                <a:latin typeface="Calibri" pitchFamily="34" charset="0"/>
                <a:cs typeface="Times New Roman" pitchFamily="18" charset="0"/>
              </a:rPr>
              <a:t>Roles are as follows: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</a:pPr>
            <a:r>
              <a:rPr kumimoji="0" lang="en-P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	</a:t>
            </a:r>
            <a:r>
              <a:rPr lang="en-PH" sz="1600" dirty="0" smtClean="0"/>
              <a:t>(1) Moderator: introduces RDT members, the topic for discussion; facilitates the discussion to ensure maximum participation; 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</a:pPr>
            <a:r>
              <a:rPr lang="en-PH" sz="1600" dirty="0" smtClean="0"/>
              <a:t>	(2) Lead Discussants: Summarizes the work, points out important parts, explains the theme, relates personal connection to the work; 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</a:pPr>
            <a:r>
              <a:rPr lang="en-PH" sz="1600" dirty="0" smtClean="0"/>
              <a:t>	(3) Reactors: ask questions, concurs with or disagrees with points of lead discussants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</a:pPr>
            <a:r>
              <a:rPr kumimoji="0" lang="en-P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5.    Rubrics 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</a:pPr>
            <a:endParaRPr kumimoji="0" lang="en-PH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>
            <a:normAutofit/>
          </a:bodyPr>
          <a:lstStyle/>
          <a:p>
            <a:r>
              <a:rPr lang="en-PH" sz="3200" dirty="0" smtClean="0"/>
              <a:t>PERFORMANCE TASK 2:</a:t>
            </a:r>
            <a:endParaRPr lang="en-PH" sz="32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62000" y="9906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PH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WORLD</a:t>
            </a:r>
            <a:r>
              <a:rPr kumimoji="0" lang="en-PH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LIT </a:t>
            </a:r>
            <a:r>
              <a:rPr lang="en-PH" sz="4400" dirty="0" smtClean="0">
                <a:latin typeface="+mj-lt"/>
                <a:ea typeface="+mj-ea"/>
                <a:cs typeface="+mj-cs"/>
              </a:rPr>
              <a:t>WALL </a:t>
            </a:r>
            <a:r>
              <a:rPr kumimoji="0" lang="en-PH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COLLAGE</a:t>
            </a:r>
            <a:endParaRPr kumimoji="0" lang="en-PH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PH" sz="2400" dirty="0" smtClean="0">
                <a:latin typeface="+mj-lt"/>
                <a:ea typeface="+mj-ea"/>
                <a:cs typeface="+mj-cs"/>
              </a:rPr>
              <a:t>(Same RTD groups, 1</a:t>
            </a:r>
            <a:r>
              <a:rPr lang="en-PH" sz="2400" baseline="30000" dirty="0" smtClean="0">
                <a:latin typeface="+mj-lt"/>
                <a:ea typeface="+mj-ea"/>
                <a:cs typeface="+mj-cs"/>
              </a:rPr>
              <a:t>st</a:t>
            </a:r>
            <a:r>
              <a:rPr lang="en-PH" sz="2400" dirty="0" smtClean="0">
                <a:latin typeface="+mj-lt"/>
                <a:ea typeface="+mj-ea"/>
                <a:cs typeface="+mj-cs"/>
              </a:rPr>
              <a:t> quarter)</a:t>
            </a:r>
            <a:endParaRPr kumimoji="0" lang="en-PH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447800" y="2350532"/>
            <a:ext cx="62484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PH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kumimoji="0" lang="en-PH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Each group researches on the other countries within their geographical division. Choose two authors from two different countries.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en-PH" sz="2000" baseline="0" dirty="0" smtClean="0">
                <a:latin typeface="Calibri" pitchFamily="34" charset="0"/>
                <a:cs typeface="Times New Roman" pitchFamily="18" charset="0"/>
              </a:rPr>
              <a:t>The</a:t>
            </a:r>
            <a:r>
              <a:rPr lang="en-PH" sz="2000" dirty="0" smtClean="0">
                <a:latin typeface="Calibri" pitchFamily="34" charset="0"/>
                <a:cs typeface="Times New Roman" pitchFamily="18" charset="0"/>
              </a:rPr>
              <a:t> group looks for works from these authors with a common theme, topic, or significant experience.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kumimoji="0" lang="en-PH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The</a:t>
            </a:r>
            <a:r>
              <a:rPr kumimoji="0" lang="en-PH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 group creates a collage of the ideas, themes, and experiences presented in these works.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en-PH" sz="2000" baseline="0" dirty="0" smtClean="0">
                <a:latin typeface="Calibri" pitchFamily="34" charset="0"/>
                <a:cs typeface="Times New Roman" pitchFamily="18" charset="0"/>
              </a:rPr>
              <a:t>All</a:t>
            </a:r>
            <a:r>
              <a:rPr lang="en-PH" sz="2000" dirty="0" smtClean="0">
                <a:latin typeface="Calibri" pitchFamily="34" charset="0"/>
                <a:cs typeface="Times New Roman" pitchFamily="18" charset="0"/>
              </a:rPr>
              <a:t> materials in the collage should be recycled.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kumimoji="0" lang="en-PH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The collages will be installed</a:t>
            </a:r>
            <a:r>
              <a:rPr kumimoji="0" lang="en-PH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 on walls in designated areas around the campus.</a:t>
            </a:r>
            <a:endParaRPr kumimoji="0" lang="en-PH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</a:pPr>
            <a:endParaRPr kumimoji="0" lang="en-PH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>
            <a:normAutofit/>
          </a:bodyPr>
          <a:lstStyle/>
          <a:p>
            <a:r>
              <a:rPr lang="en-PH" sz="3200" dirty="0" smtClean="0"/>
              <a:t>PERFORMANCE TASK 3:</a:t>
            </a:r>
            <a:endParaRPr lang="en-PH" sz="32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62000" y="9906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PH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MySHE</a:t>
            </a:r>
            <a:r>
              <a:rPr kumimoji="0" lang="en-PH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Blog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PH" sz="2400" dirty="0" smtClean="0">
                <a:latin typeface="+mj-lt"/>
                <a:ea typeface="+mj-ea"/>
                <a:cs typeface="+mj-cs"/>
              </a:rPr>
              <a:t>(</a:t>
            </a:r>
            <a:r>
              <a:rPr lang="en-PH" sz="2400" dirty="0" err="1" smtClean="0">
                <a:latin typeface="+mj-lt"/>
                <a:ea typeface="+mj-ea"/>
                <a:cs typeface="+mj-cs"/>
              </a:rPr>
              <a:t>Individual,long</a:t>
            </a:r>
            <a:r>
              <a:rPr lang="en-PH" sz="2400" dirty="0" smtClean="0">
                <a:latin typeface="+mj-lt"/>
                <a:ea typeface="+mj-ea"/>
                <a:cs typeface="+mj-cs"/>
              </a:rPr>
              <a:t>-term)</a:t>
            </a:r>
            <a:endParaRPr kumimoji="0" lang="en-PH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600200" y="1976736"/>
            <a:ext cx="58674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PH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kumimoji="0" lang="en-PH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Your teacher will create a general blog account from which each student will create a personal blog site or online diary.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PH" sz="20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PH" sz="2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2.   Contents of the blog: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</a:pPr>
            <a:r>
              <a:rPr lang="en-PH" sz="2000" dirty="0" smtClean="0"/>
              <a:t>	Everything  you’ve read, learned, and felt, and  the answer to the essential questions.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</a:pPr>
            <a:endParaRPr lang="en-PH" sz="2000" dirty="0" smtClean="0"/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</a:pPr>
            <a:r>
              <a:rPr lang="en-PH" sz="2000" dirty="0" smtClean="0"/>
              <a:t>3.   Required blog entries per quarter: 2 (mid-quarter, pre-end of quarter)</a:t>
            </a:r>
            <a:endParaRPr lang="en-US" sz="2000" dirty="0" smtClean="0"/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PH" sz="20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endParaRPr kumimoji="0" lang="en-PH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</a:pPr>
            <a:endParaRPr kumimoji="0" lang="en-PH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515</Words>
  <Application>Microsoft Office PowerPoint</Application>
  <PresentationFormat>On-screen Show (4:3)</PresentationFormat>
  <Paragraphs>59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OUR WORKING DEFINITION OF LITERATURE:</vt:lpstr>
      <vt:lpstr>WORLD LITERATURE</vt:lpstr>
      <vt:lpstr>WORLD LITERATURE</vt:lpstr>
      <vt:lpstr>SIGNIFICANT HUMAN EXPERIENCES </vt:lpstr>
      <vt:lpstr>Slide 5</vt:lpstr>
      <vt:lpstr>ESSAY QUIZ 1:  My advice to my future son or daughter  Format: 2 paragraphs, title Scoring:  Content  4pts. Organization 3pts Grammar, Spelling, Penmanship  3pts</vt:lpstr>
      <vt:lpstr>PERFORMANCE TASK 1:</vt:lpstr>
      <vt:lpstr>PERFORMANCE TASK 2:</vt:lpstr>
      <vt:lpstr>PERFORMANCE TASK 3: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WORKING DEFINITION OF LITERATURE:</dc:title>
  <dc:creator>Millette</dc:creator>
  <cp:lastModifiedBy>Millette</cp:lastModifiedBy>
  <cp:revision>2</cp:revision>
  <dcterms:created xsi:type="dcterms:W3CDTF">2010-06-28T13:32:59Z</dcterms:created>
  <dcterms:modified xsi:type="dcterms:W3CDTF">2010-07-08T07:02:03Z</dcterms:modified>
</cp:coreProperties>
</file>